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57" r:id="rId5"/>
    <p:sldId id="291" r:id="rId6"/>
    <p:sldId id="336" r:id="rId7"/>
    <p:sldId id="355" r:id="rId8"/>
    <p:sldId id="335" r:id="rId9"/>
    <p:sldId id="347" r:id="rId10"/>
    <p:sldId id="338" r:id="rId11"/>
    <p:sldId id="356" r:id="rId12"/>
    <p:sldId id="344" r:id="rId13"/>
    <p:sldId id="342" r:id="rId14"/>
    <p:sldId id="348" r:id="rId15"/>
    <p:sldId id="350" r:id="rId16"/>
    <p:sldId id="349" r:id="rId17"/>
    <p:sldId id="357" r:id="rId18"/>
    <p:sldId id="340" r:id="rId19"/>
    <p:sldId id="343" r:id="rId20"/>
    <p:sldId id="341" r:id="rId21"/>
    <p:sldId id="339" r:id="rId22"/>
    <p:sldId id="351" r:id="rId23"/>
    <p:sldId id="352" r:id="rId24"/>
    <p:sldId id="353" r:id="rId25"/>
    <p:sldId id="358" r:id="rId26"/>
    <p:sldId id="337" r:id="rId27"/>
    <p:sldId id="35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053" autoAdjust="0"/>
  </p:normalViewPr>
  <p:slideViewPr>
    <p:cSldViewPr snapToGrid="0">
      <p:cViewPr varScale="1">
        <p:scale>
          <a:sx n="79" d="100"/>
          <a:sy n="79" d="100"/>
        </p:scale>
        <p:origin x="120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157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844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60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979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76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493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068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721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147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256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224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234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01/09/2023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a Dataset?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419916" y="1446862"/>
            <a:ext cx="10020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dataset i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a set or </a:t>
            </a:r>
            <a:r>
              <a:rPr lang="en-PH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collection of data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22C7-F9B0-E833-53C7-BAD4240B3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98152"/>
            <a:ext cx="2385874" cy="252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8DF2C-F932-AAF5-E334-D1C1797C7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56" y="2118215"/>
            <a:ext cx="3756743" cy="1603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2B5E7-9E1F-6719-6B05-0052BABC1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81" y="2920093"/>
            <a:ext cx="2806700" cy="27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83594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190304" y="3627680"/>
            <a:ext cx="2614108" cy="1180124"/>
            <a:chOff x="9190304" y="3627680"/>
            <a:chExt cx="2614108" cy="1180124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190304" y="4346139"/>
              <a:ext cx="2614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Class/Label/Target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99300-5089-1A2F-F0A0-08C992823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59" y="1275069"/>
            <a:ext cx="9658881" cy="43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28300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Versicolor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Virginica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229324" y="4881014"/>
            <a:ext cx="261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Class/Label/Target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What is Supervised Learning?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ABAC08DE-1493-6D99-9A20-EC8FDB5B89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513" y="1581911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A79AA321-54E0-BFB5-9303-E46538DA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0513" y="2373112"/>
            <a:ext cx="597907" cy="597907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034988-6757-04E1-CC57-07983FD45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7409" y="3130046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678193"/>
            <a:ext cx="9144000" cy="10897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Supervised Learning is a type of machine learning that focuses on training models to make predictions or decisions based on </a:t>
            </a:r>
            <a:r>
              <a:rPr lang="en-PH" sz="3000" b="1" dirty="0">
                <a:solidFill>
                  <a:srgbClr val="00B050"/>
                </a:solidFill>
              </a:rPr>
              <a:t>labeled data</a:t>
            </a: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9B8A-67E8-B8A1-264E-1A87BA302E98}"/>
              </a:ext>
            </a:extLst>
          </p:cNvPr>
          <p:cNvGrpSpPr/>
          <p:nvPr/>
        </p:nvGrpSpPr>
        <p:grpSpPr>
          <a:xfrm>
            <a:off x="2020673" y="1379702"/>
            <a:ext cx="8150654" cy="4313371"/>
            <a:chOff x="2020673" y="1379702"/>
            <a:chExt cx="8150654" cy="4313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E286DD-B128-BA00-0C1A-7B6D6213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673" y="1379702"/>
              <a:ext cx="8150654" cy="43133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62CF62-1D78-DC7E-7C29-C3D08C9A415B}"/>
                </a:ext>
              </a:extLst>
            </p:cNvPr>
            <p:cNvSpPr/>
            <p:nvPr/>
          </p:nvSpPr>
          <p:spPr>
            <a:xfrm>
              <a:off x="4581886" y="4254191"/>
              <a:ext cx="1617233" cy="1248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85686A-0727-A1D7-4C49-67A8614A36EC}"/>
                </a:ext>
              </a:extLst>
            </p:cNvPr>
            <p:cNvSpPr/>
            <p:nvPr/>
          </p:nvSpPr>
          <p:spPr>
            <a:xfrm>
              <a:off x="8387767" y="3990688"/>
              <a:ext cx="1617233" cy="148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930896E-B963-FCE6-5603-12909AC96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266349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67E32-67B8-6B4A-62BE-71838BAA3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65" y="2187792"/>
            <a:ext cx="2159232" cy="2214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24" y="1742683"/>
            <a:ext cx="1399752" cy="1686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4E791-B0FB-BD67-E221-CEE5681AE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1" y="2403623"/>
            <a:ext cx="2068745" cy="2121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D7B87-1376-02F6-DDB9-A2A254F32941}"/>
              </a:ext>
            </a:extLst>
          </p:cNvPr>
          <p:cNvSpPr txBox="1"/>
          <p:nvPr/>
        </p:nvSpPr>
        <p:spPr>
          <a:xfrm>
            <a:off x="3892399" y="4432702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3FA17-4592-2F6A-432A-FA3290AE7460}"/>
              </a:ext>
            </a:extLst>
          </p:cNvPr>
          <p:cNvSpPr txBox="1"/>
          <p:nvPr/>
        </p:nvSpPr>
        <p:spPr>
          <a:xfrm>
            <a:off x="5720605" y="3546221"/>
            <a:ext cx="7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D1118-C48E-45D9-C26B-71391B621B80}"/>
              </a:ext>
            </a:extLst>
          </p:cNvPr>
          <p:cNvSpPr txBox="1"/>
          <p:nvPr/>
        </p:nvSpPr>
        <p:spPr>
          <a:xfrm>
            <a:off x="7494342" y="434047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Grapes</a:t>
            </a:r>
          </a:p>
        </p:txBody>
      </p: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286057" y="344068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Rabbit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669818" y="3429000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291011" y="5637905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134686" y="5725995"/>
            <a:ext cx="6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Bear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72177" y="2277965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65F07A-DE98-E98D-D0A5-E501B1A4243C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EDFF0-CF5F-496E-3A2C-89FFF9D2EC6A}"/>
              </a:ext>
            </a:extLst>
          </p:cNvPr>
          <p:cNvGrpSpPr/>
          <p:nvPr/>
        </p:nvGrpSpPr>
        <p:grpSpPr>
          <a:xfrm>
            <a:off x="8203855" y="2942530"/>
            <a:ext cx="3185768" cy="1475980"/>
            <a:chOff x="8203855" y="2942530"/>
            <a:chExt cx="3185768" cy="14759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41D3B5-C960-2B60-7CBD-2D35F33DB8A6}"/>
                </a:ext>
              </a:extLst>
            </p:cNvPr>
            <p:cNvGrpSpPr/>
            <p:nvPr/>
          </p:nvGrpSpPr>
          <p:grpSpPr>
            <a:xfrm>
              <a:off x="10050188" y="2942530"/>
              <a:ext cx="1339435" cy="1437735"/>
              <a:chOff x="9012581" y="2118129"/>
              <a:chExt cx="1339435" cy="1437735"/>
            </a:xfrm>
          </p:grpSpPr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DCAF38D7-2478-AA8A-0D24-6E27EEE5F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DEF41-EE18-DA78-1BC8-6E330E84AE24}"/>
                  </a:ext>
                </a:extLst>
              </p:cNvPr>
              <p:cNvSpPr txBox="1"/>
              <p:nvPr/>
            </p:nvSpPr>
            <p:spPr>
              <a:xfrm>
                <a:off x="9091426" y="3186532"/>
                <a:ext cx="1181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Training….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3855" y="3071766"/>
              <a:ext cx="1795659" cy="1346744"/>
            </a:xfrm>
            <a:prstGeom prst="rect">
              <a:avLst/>
            </a:prstGeom>
          </p:spPr>
        </p:pic>
      </p:grp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A290EF5-1918-22D2-5CF6-7476F6CC3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6098"/>
              </p:ext>
            </p:extLst>
          </p:nvPr>
        </p:nvGraphicFramePr>
        <p:xfrm>
          <a:off x="232644" y="2785728"/>
          <a:ext cx="4549520" cy="18478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F25B2-D439-0B13-B061-D379B24E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2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50987" y="2873383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987F38-EFFF-C724-3F48-DE4498D5C287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BFFDE3-A167-D1A1-4D7E-08A7B715D0BE}"/>
              </a:ext>
            </a:extLst>
          </p:cNvPr>
          <p:cNvGrpSpPr/>
          <p:nvPr/>
        </p:nvGrpSpPr>
        <p:grpSpPr>
          <a:xfrm>
            <a:off x="7828981" y="2695887"/>
            <a:ext cx="4030930" cy="1963376"/>
            <a:chOff x="7828981" y="2695887"/>
            <a:chExt cx="4030930" cy="1963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981" y="3071766"/>
              <a:ext cx="1795659" cy="1346744"/>
            </a:xfrm>
            <a:prstGeom prst="rect">
              <a:avLst/>
            </a:prstGeom>
          </p:spPr>
        </p:pic>
        <p:sp>
          <p:nvSpPr>
            <p:cNvPr id="7" name="7-Point Star 6">
              <a:extLst>
                <a:ext uri="{FF2B5EF4-FFF2-40B4-BE49-F238E27FC236}">
                  <a16:creationId xmlns:a16="http://schemas.microsoft.com/office/drawing/2014/main" id="{C4D383C8-0D84-CE03-1789-1C10E62E0515}"/>
                </a:ext>
              </a:extLst>
            </p:cNvPr>
            <p:cNvSpPr/>
            <p:nvPr/>
          </p:nvSpPr>
          <p:spPr>
            <a:xfrm>
              <a:off x="9368514" y="2695887"/>
              <a:ext cx="2491397" cy="1963376"/>
            </a:xfrm>
            <a:prstGeom prst="star7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Prediction: Smash</a:t>
              </a:r>
            </a:p>
          </p:txBody>
        </p:sp>
      </p:grp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19E0F54-F8F9-7ED1-BCED-71E80970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84431"/>
              </p:ext>
            </p:extLst>
          </p:nvPr>
        </p:nvGraphicFramePr>
        <p:xfrm>
          <a:off x="211454" y="3403050"/>
          <a:ext cx="4549520" cy="1280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105929" y="1335314"/>
            <a:ext cx="9980141" cy="38367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>
                <a:solidFill>
                  <a:srgbClr val="00B050"/>
                </a:solidFill>
                <a:latin typeface="+mn-lt"/>
              </a:rPr>
              <a:t>Classification: </a:t>
            </a:r>
          </a:p>
          <a:p>
            <a:pPr algn="l"/>
            <a:r>
              <a:rPr lang="en-PH" sz="3000" dirty="0">
                <a:latin typeface="+mn-lt"/>
              </a:rPr>
              <a:t>Predicting  a class label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Multiclass Classification:</a:t>
            </a:r>
          </a:p>
          <a:p>
            <a:pPr algn="l"/>
            <a:r>
              <a:rPr lang="en-PH" sz="3000" dirty="0">
                <a:latin typeface="+mn-lt"/>
              </a:rPr>
              <a:t>Example: Predicting a species of flower with two or more classes [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virginica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 err="1">
                <a:solidFill>
                  <a:srgbClr val="0070C0"/>
                </a:solidFill>
                <a:latin typeface="+mn-lt"/>
              </a:rPr>
              <a:t>setosa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versicolor</a:t>
            </a:r>
            <a:r>
              <a:rPr lang="en-PH" sz="3000" dirty="0">
                <a:latin typeface="+mn-lt"/>
              </a:rPr>
              <a:t>]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Binary Classification:</a:t>
            </a:r>
          </a:p>
          <a:p>
            <a:pPr algn="l"/>
            <a:r>
              <a:rPr lang="en-PH" sz="3000" dirty="0">
                <a:latin typeface="+mn-lt"/>
              </a:rPr>
              <a:t>Example: Smash or Pass. Two classes [</a:t>
            </a:r>
            <a:r>
              <a:rPr lang="en-PH" sz="3000" b="1" dirty="0">
                <a:solidFill>
                  <a:srgbClr val="0070C0"/>
                </a:solidFill>
                <a:latin typeface="+mn-lt"/>
              </a:rPr>
              <a:t>Smash</a:t>
            </a:r>
            <a:r>
              <a:rPr lang="en-PH" sz="3000" dirty="0">
                <a:latin typeface="+mn-lt"/>
              </a:rPr>
              <a:t> or 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Pass</a:t>
            </a:r>
            <a:r>
              <a:rPr lang="en-PH" sz="3000" dirty="0"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9700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FDE1A-0F93-308C-93FC-C99203448D61}"/>
              </a:ext>
            </a:extLst>
          </p:cNvPr>
          <p:cNvSpPr txBox="1"/>
          <p:nvPr/>
        </p:nvSpPr>
        <p:spPr>
          <a:xfrm>
            <a:off x="1105929" y="1490008"/>
            <a:ext cx="95620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b="1" dirty="0">
                <a:solidFill>
                  <a:srgbClr val="00B050"/>
                </a:solidFill>
              </a:rPr>
              <a:t>Regression:</a:t>
            </a:r>
          </a:p>
          <a:p>
            <a:pPr algn="l"/>
            <a:r>
              <a:rPr lang="en-PH" sz="3000" dirty="0"/>
              <a:t>Predicting a continuous value</a:t>
            </a:r>
          </a:p>
          <a:p>
            <a:pPr algn="l"/>
            <a:r>
              <a:rPr lang="en-PH" sz="3000" dirty="0"/>
              <a:t>Example: Predicting stock prices, predicting house prices, predicting IQ level of a person</a:t>
            </a:r>
          </a:p>
        </p:txBody>
      </p:sp>
    </p:spTree>
    <p:extLst>
      <p:ext uri="{BB962C8B-B14F-4D97-AF65-F5344CB8AC3E}">
        <p14:creationId xmlns:p14="http://schemas.microsoft.com/office/powerpoint/2010/main" val="366375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Supervised Learning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4020065" y="1522487"/>
            <a:ext cx="4151869" cy="4050411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4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582330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4509970-6F8E-37B7-7F3F-EF220AB9570E}"/>
              </a:ext>
            </a:extLst>
          </p:cNvPr>
          <p:cNvGrpSpPr/>
          <p:nvPr/>
        </p:nvGrpSpPr>
        <p:grpSpPr>
          <a:xfrm>
            <a:off x="8118392" y="2486313"/>
            <a:ext cx="2977977" cy="2088355"/>
            <a:chOff x="597245" y="2247415"/>
            <a:chExt cx="2977977" cy="208835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64CAF74-15F2-C23A-DE23-4B3671F53FE3}"/>
                </a:ext>
              </a:extLst>
            </p:cNvPr>
            <p:cNvSpPr/>
            <p:nvPr/>
          </p:nvSpPr>
          <p:spPr>
            <a:xfrm>
              <a:off x="597246" y="2247415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Monte-Carlo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6419294-2434-26DB-C53F-073D59B37263}"/>
                </a:ext>
              </a:extLst>
            </p:cNvPr>
            <p:cNvSpPr/>
            <p:nvPr/>
          </p:nvSpPr>
          <p:spPr>
            <a:xfrm>
              <a:off x="597246" y="2823553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Temporal Difference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F708ECE-EA5A-03F4-58E1-E40403C17144}"/>
                </a:ext>
              </a:extLst>
            </p:cNvPr>
            <p:cNvSpPr/>
            <p:nvPr/>
          </p:nvSpPr>
          <p:spPr>
            <a:xfrm>
              <a:off x="597245" y="3399691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Q-Learning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364C767-DBFD-4EA9-5D42-CEB6575F4412}"/>
                </a:ext>
              </a:extLst>
            </p:cNvPr>
            <p:cNvSpPr/>
            <p:nvPr/>
          </p:nvSpPr>
          <p:spPr>
            <a:xfrm>
              <a:off x="597245" y="3948982"/>
              <a:ext cx="2977975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Dynamic Programming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1264509" y="2486313"/>
            <a:ext cx="2710247" cy="2664493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A95638-DCDF-94B3-6B6A-15F313BC1B38}"/>
              </a:ext>
            </a:extLst>
          </p:cNvPr>
          <p:cNvGrpSpPr/>
          <p:nvPr/>
        </p:nvGrpSpPr>
        <p:grpSpPr>
          <a:xfrm>
            <a:off x="4515364" y="2512641"/>
            <a:ext cx="3161269" cy="2088355"/>
            <a:chOff x="413953" y="2247415"/>
            <a:chExt cx="3161269" cy="20883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1E670EB-BEB2-0808-22DB-96B0978C72AF}"/>
                </a:ext>
              </a:extLst>
            </p:cNvPr>
            <p:cNvSpPr/>
            <p:nvPr/>
          </p:nvSpPr>
          <p:spPr>
            <a:xfrm>
              <a:off x="413953" y="2247415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 Means Clustering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ACD2D4F-D04F-F2E1-931D-8FB9E8DE523B}"/>
                </a:ext>
              </a:extLst>
            </p:cNvPr>
            <p:cNvSpPr/>
            <p:nvPr/>
          </p:nvSpPr>
          <p:spPr>
            <a:xfrm>
              <a:off x="413953" y="2823553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Hierarchical Clustering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BD2CCF8-AC97-76BE-AC39-32B9CBD96345}"/>
                </a:ext>
              </a:extLst>
            </p:cNvPr>
            <p:cNvSpPr/>
            <p:nvPr/>
          </p:nvSpPr>
          <p:spPr>
            <a:xfrm>
              <a:off x="413953" y="3399691"/>
              <a:ext cx="3161268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DBSCAN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C505EA-598C-D45C-F3B6-932C60ED6813}"/>
                </a:ext>
              </a:extLst>
            </p:cNvPr>
            <p:cNvSpPr/>
            <p:nvPr/>
          </p:nvSpPr>
          <p:spPr>
            <a:xfrm>
              <a:off x="413953" y="3948982"/>
              <a:ext cx="3161267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Principal Component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31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Recap of Last Lesson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524001" y="1518695"/>
            <a:ext cx="9144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is a subarea of 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intelligence.</a:t>
            </a:r>
          </a:p>
          <a:p>
            <a:pPr algn="l"/>
            <a:endParaRPr lang="en-PH" sz="3000" dirty="0">
              <a:solidFill>
                <a:srgbClr val="1717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gives computers the ability to learn and make decisions </a:t>
            </a:r>
            <a:r>
              <a:rPr lang="en-PH" sz="30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data </a:t>
            </a:r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not from </a:t>
            </a:r>
            <a:r>
              <a:rPr lang="en-PH" sz="30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explicit instructions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C3132-4DB1-CC0F-5C09-308554430994}"/>
              </a:ext>
            </a:extLst>
          </p:cNvPr>
          <p:cNvSpPr txBox="1"/>
          <p:nvPr/>
        </p:nvSpPr>
        <p:spPr>
          <a:xfrm>
            <a:off x="2981661" y="3919352"/>
            <a:ext cx="622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400" dirty="0"/>
              <a:t>Predicting the next value of Fahrenheit</a:t>
            </a: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F2876DAC-6038-4F54-C545-CC398A35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13353"/>
              </p:ext>
            </p:extLst>
          </p:nvPr>
        </p:nvGraphicFramePr>
        <p:xfrm>
          <a:off x="1605825" y="4432134"/>
          <a:ext cx="8980350" cy="15216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496725">
                  <a:extLst>
                    <a:ext uri="{9D8B030D-6E8A-4147-A177-3AD203B41FA5}">
                      <a16:colId xmlns:a16="http://schemas.microsoft.com/office/drawing/2014/main" val="1238134438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294804074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41030673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271794586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18476865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78216962"/>
                    </a:ext>
                  </a:extLst>
                </a:gridCol>
              </a:tblGrid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Celsius: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8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15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22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38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83360"/>
                  </a:ext>
                </a:extLst>
              </a:tr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Fahrenheit: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32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46.4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59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71.6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???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0000" y="161676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31779" y="1699569"/>
            <a:ext cx="3833157" cy="4273671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4229100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6246A0-E231-417A-4932-36FD67F9C06F}"/>
              </a:ext>
            </a:extLst>
          </p:cNvPr>
          <p:cNvGrpSpPr/>
          <p:nvPr/>
        </p:nvGrpSpPr>
        <p:grpSpPr>
          <a:xfrm>
            <a:off x="8086056" y="1699569"/>
            <a:ext cx="3974165" cy="4273671"/>
            <a:chOff x="8146117" y="1860207"/>
            <a:chExt cx="3974165" cy="28209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07314AE-7831-E7DE-4F43-C53CD536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117" y="1860207"/>
              <a:ext cx="3974165" cy="19944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E21F3-9FFB-FF92-4C94-181FC884912C}"/>
                </a:ext>
              </a:extLst>
            </p:cNvPr>
            <p:cNvSpPr txBox="1"/>
            <p:nvPr/>
          </p:nvSpPr>
          <p:spPr>
            <a:xfrm>
              <a:off x="8322960" y="4173307"/>
              <a:ext cx="362047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63440" y="1370627"/>
          <a:ext cx="10742109" cy="3026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Reinforcement Learning uses an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agent</a:t>
                      </a:r>
                      <a:r>
                        <a:rPr lang="en-US" sz="2400" b="0" dirty="0"/>
                        <a:t> that takes </a:t>
                      </a: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actions</a:t>
                      </a:r>
                      <a:r>
                        <a:rPr lang="en-US" sz="2400" b="0" dirty="0"/>
                        <a:t> in an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environment</a:t>
                      </a:r>
                      <a:r>
                        <a:rPr lang="en-US" sz="2400" b="0" dirty="0"/>
                        <a:t>. It uses a system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rewards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punishments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469583" y="3815655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4236267" y="3859333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E98B4E-42FE-D419-DA60-20FA9AC6881F}"/>
              </a:ext>
            </a:extLst>
          </p:cNvPr>
          <p:cNvGrpSpPr/>
          <p:nvPr/>
        </p:nvGrpSpPr>
        <p:grpSpPr>
          <a:xfrm>
            <a:off x="7940530" y="4295626"/>
            <a:ext cx="3883296" cy="1628907"/>
            <a:chOff x="8144042" y="4275742"/>
            <a:chExt cx="3883296" cy="16289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CCD596-00AE-E9AB-7CA4-F73BEDA3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042" y="4275742"/>
              <a:ext cx="1308100" cy="1549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95DF72-6022-FC80-A79F-0F921FE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920" y="4557905"/>
              <a:ext cx="1795659" cy="134674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F78156-FDE0-6F74-CFB9-C477EADA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0" y="4610227"/>
              <a:ext cx="1359338" cy="1147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313128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7CA9B-A44F-D03D-0488-A737FC704E1C}"/>
              </a:ext>
            </a:extLst>
          </p:cNvPr>
          <p:cNvGrpSpPr/>
          <p:nvPr/>
        </p:nvGrpSpPr>
        <p:grpSpPr>
          <a:xfrm>
            <a:off x="957941" y="2435030"/>
            <a:ext cx="3252885" cy="3628400"/>
            <a:chOff x="957941" y="2435030"/>
            <a:chExt cx="3252885" cy="362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AABF5-C443-0227-3B0C-198FF343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786" y="2435030"/>
              <a:ext cx="1641207" cy="10941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A192AA-2BD7-5005-762F-096DCA744B0F}"/>
                </a:ext>
              </a:extLst>
            </p:cNvPr>
            <p:cNvSpPr txBox="1"/>
            <p:nvPr/>
          </p:nvSpPr>
          <p:spPr>
            <a:xfrm>
              <a:off x="1658791" y="3662448"/>
              <a:ext cx="181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Stock Prediction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8EFD69-6D72-A882-3C6F-E404E0B2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1" y="4257837"/>
              <a:ext cx="3252885" cy="13411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7225-7FF1-03B1-43DE-6BB37D27DCC9}"/>
                </a:ext>
              </a:extLst>
            </p:cNvPr>
            <p:cNvSpPr txBox="1"/>
            <p:nvPr/>
          </p:nvSpPr>
          <p:spPr>
            <a:xfrm>
              <a:off x="1589153" y="5694098"/>
              <a:ext cx="199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Sentiment Analysis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32ADF-4198-DCFA-E1EA-419B7287C9E3}"/>
              </a:ext>
            </a:extLst>
          </p:cNvPr>
          <p:cNvGrpSpPr/>
          <p:nvPr/>
        </p:nvGrpSpPr>
        <p:grpSpPr>
          <a:xfrm>
            <a:off x="8693716" y="2018500"/>
            <a:ext cx="2815771" cy="4150397"/>
            <a:chOff x="8200571" y="2043422"/>
            <a:chExt cx="2815771" cy="41503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B141F1-ED5C-2535-8564-CBB117ED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571" y="4294893"/>
              <a:ext cx="2815771" cy="15838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C8E9E0-02B9-11CF-F567-B734459E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289" y="2043422"/>
              <a:ext cx="1953638" cy="19536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9BE114-352F-A746-0268-08B801EBB749}"/>
                </a:ext>
              </a:extLst>
            </p:cNvPr>
            <p:cNvSpPr txBox="1"/>
            <p:nvPr/>
          </p:nvSpPr>
          <p:spPr>
            <a:xfrm>
              <a:off x="9271862" y="3959025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B4790-7D10-BD20-0048-324E644B7CBE}"/>
                </a:ext>
              </a:extLst>
            </p:cNvPr>
            <p:cNvSpPr txBox="1"/>
            <p:nvPr/>
          </p:nvSpPr>
          <p:spPr>
            <a:xfrm>
              <a:off x="9196239" y="5824487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Dota 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F6B2D6-F765-3A1C-F599-30DFE7ED7084}"/>
              </a:ext>
            </a:extLst>
          </p:cNvPr>
          <p:cNvGrpSpPr/>
          <p:nvPr/>
        </p:nvGrpSpPr>
        <p:grpSpPr>
          <a:xfrm>
            <a:off x="5113538" y="1934150"/>
            <a:ext cx="2255534" cy="4050081"/>
            <a:chOff x="5113538" y="1934150"/>
            <a:chExt cx="2255534" cy="40500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222460" y="5614899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53B3E732-47E5-BEF6-F695-49AF518CD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705" y="1618487"/>
            <a:ext cx="597907" cy="597907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76931ED5-56E4-65E4-C083-AC6757863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705" y="2373112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1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19" y="3723297"/>
            <a:ext cx="1668130" cy="2009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83481-1505-CD62-02E0-14178C430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45" y="2238513"/>
            <a:ext cx="1536254" cy="1787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F4910C-A58C-E409-61CF-4ACF91B13B82}"/>
              </a:ext>
            </a:extLst>
          </p:cNvPr>
          <p:cNvSpPr txBox="1"/>
          <p:nvPr/>
        </p:nvSpPr>
        <p:spPr>
          <a:xfrm>
            <a:off x="789662" y="4611766"/>
            <a:ext cx="5306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Edwardian Script ITC" panose="030303020407070D0804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Machine Learning is fun!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789662" y="1384460"/>
            <a:ext cx="9878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Data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 </a:t>
            </a:r>
            <a:r>
              <a:rPr lang="en-PH" sz="2400" dirty="0">
                <a:solidFill>
                  <a:srgbClr val="171717"/>
                </a:solidFill>
                <a:latin typeface="Merriweather Web"/>
              </a:rPr>
              <a:t>is any relevant information 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represented as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text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numbers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or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images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.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  <a:p>
            <a:pPr algn="l"/>
            <a:r>
              <a:rPr lang="en-PH" sz="2400" b="1" dirty="0">
                <a:solidFill>
                  <a:srgbClr val="171717"/>
                </a:solidFill>
                <a:latin typeface="Merriweather Web"/>
              </a:rPr>
              <a:t>Examples: 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User information (age, gender etc.)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Image attributes (measurements,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color etc.)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</p:txBody>
      </p:sp>
    </p:spTree>
    <p:extLst>
      <p:ext uri="{BB962C8B-B14F-4D97-AF65-F5344CB8AC3E}">
        <p14:creationId xmlns:p14="http://schemas.microsoft.com/office/powerpoint/2010/main" val="19683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2006</TotalTime>
  <Words>1403</Words>
  <Application>Microsoft Office PowerPoint</Application>
  <PresentationFormat>Widescreen</PresentationFormat>
  <Paragraphs>408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Charter</vt:lpstr>
      <vt:lpstr>Edwardian Script ITC</vt:lpstr>
      <vt:lpstr>Merriweather Web</vt:lpstr>
      <vt:lpstr>Wingdings</vt:lpstr>
      <vt:lpstr>Office Theme</vt:lpstr>
      <vt:lpstr>Supervised Learning</vt:lpstr>
      <vt:lpstr>Outline</vt:lpstr>
      <vt:lpstr>Recap of Last Lesson</vt:lpstr>
      <vt:lpstr>PowerPoint Presentation</vt:lpstr>
      <vt:lpstr>Types of Machine Learning</vt:lpstr>
      <vt:lpstr>Definitions</vt:lpstr>
      <vt:lpstr>Applications</vt:lpstr>
      <vt:lpstr>PowerPoint Presentation</vt:lpstr>
      <vt:lpstr>What is Data?</vt:lpstr>
      <vt:lpstr>What is a Dataset?</vt:lpstr>
      <vt:lpstr>Human Features Dataset</vt:lpstr>
      <vt:lpstr>Iris Dataset</vt:lpstr>
      <vt:lpstr>Iris Dataset</vt:lpstr>
      <vt:lpstr>PowerPoint Presentation</vt:lpstr>
      <vt:lpstr>What is Supervised Learning?</vt:lpstr>
      <vt:lpstr>What is Supervised Learning?</vt:lpstr>
      <vt:lpstr>Labeled Data</vt:lpstr>
      <vt:lpstr>Labeled Data</vt:lpstr>
      <vt:lpstr>Training</vt:lpstr>
      <vt:lpstr>Test</vt:lpstr>
      <vt:lpstr>Tasks in Supervised Learning</vt:lpstr>
      <vt:lpstr>Tasks in Supervised Learning</vt:lpstr>
      <vt:lpstr>Supervised Learning Algorithms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277</cp:revision>
  <dcterms:created xsi:type="dcterms:W3CDTF">2022-05-11T03:47:05Z</dcterms:created>
  <dcterms:modified xsi:type="dcterms:W3CDTF">2023-09-01T04:01:03Z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